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2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xml.rels" ContentType="application/vnd.openxmlformats-package.relationships+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10.jpeg" ContentType="image/jpeg"/>
  <Override PartName="/ppt/media/image4.jpeg" ContentType="image/jpeg"/>
  <Override PartName="/ppt/media/image5.png" ContentType="image/png"/>
  <Override PartName="/ppt/media/image13.jpeg" ContentType="image/jpe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jpeg" ContentType="image/jpeg"/>
  <Override PartName="/ppt/slides/_rels/slide57.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60.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34.xml.rels" ContentType="application/vnd.openxmlformats-package.relationships+xml"/>
  <Override PartName="/ppt/slides/_rels/slide51.xml.rels" ContentType="application/vnd.openxmlformats-package.relationships+xml"/>
  <Override PartName="/ppt/slides/_rels/slide17.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42.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16.xml.rels" ContentType="application/vnd.openxmlformats-package.relationships+xml"/>
  <Override PartName="/ppt/slides/_rels/slide59.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41.xml.rels" ContentType="application/vnd.openxmlformats-package.relationships+xml"/>
  <Override PartName="/ppt/slides/_rels/slide70.xml.rels" ContentType="application/vnd.openxmlformats-package.relationships+xml"/>
  <Override PartName="/ppt/slides/_rels/slide36.xml.rels" ContentType="application/vnd.openxmlformats-package.relationships+xml"/>
  <Override PartName="/ppt/slides/_rels/slide19.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61.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27.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32.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31.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38.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70.xml" ContentType="application/vnd.openxmlformats-officedocument.presentationml.slide+xml"/>
  <Override PartName="/ppt/slides/slide36.xml" ContentType="application/vnd.openxmlformats-officedocument.presentationml.slide+xml"/>
  <Override PartName="/ppt/slides/slide19.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44.xml" ContentType="application/vnd.openxmlformats-officedocument.presentationml.slide+xml"/>
  <Override PartName="/ppt/slides/slide27.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presProps" Target="presProps.xml"/>
</Relationships>
</file>

<file path=ppt/media/image1.png>
</file>

<file path=ppt/media/image10.jpeg>
</file>

<file path=ppt/media/image11.png>
</file>

<file path=ppt/media/image12.pn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4760" cy="6843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16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BE568AF-1D37-49F5-9BFF-A30B404C8A10}"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2" name="CustomShape 3"/>
          <p:cNvSpPr/>
          <p:nvPr/>
        </p:nvSpPr>
        <p:spPr>
          <a:xfrm>
            <a:off x="912240" y="1268280"/>
            <a:ext cx="9201600" cy="354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5600" cy="555480"/>
          </a:xfrm>
          <a:prstGeom prst="rect">
            <a:avLst/>
          </a:prstGeom>
          <a:ln w="0">
            <a:noFill/>
          </a:ln>
        </p:spPr>
      </p:pic>
      <p:pic>
        <p:nvPicPr>
          <p:cNvPr id="4" name="Grafik 2" descr=""/>
          <p:cNvPicPr/>
          <p:nvPr/>
        </p:nvPicPr>
        <p:blipFill>
          <a:blip r:embed="rId3"/>
          <a:stretch/>
        </p:blipFill>
        <p:spPr>
          <a:xfrm>
            <a:off x="7430400" y="134640"/>
            <a:ext cx="3691440" cy="507600"/>
          </a:xfrm>
          <a:prstGeom prst="rect">
            <a:avLst/>
          </a:prstGeom>
          <a:ln w="0">
            <a:noFill/>
          </a:ln>
        </p:spPr>
      </p:pic>
      <p:sp>
        <p:nvSpPr>
          <p:cNvPr id="5" name="CustomShape 4"/>
          <p:cNvSpPr/>
          <p:nvPr/>
        </p:nvSpPr>
        <p:spPr>
          <a:xfrm>
            <a:off x="912240" y="1268280"/>
            <a:ext cx="9201600" cy="354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4760" cy="6843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4760" cy="6843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516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A70E7F-F766-4958-8696-55EEAB66A8E0}"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48" name="CustomShape 3"/>
          <p:cNvSpPr/>
          <p:nvPr/>
        </p:nvSpPr>
        <p:spPr>
          <a:xfrm>
            <a:off x="912240" y="1268280"/>
            <a:ext cx="9201600" cy="354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5600" cy="555480"/>
          </a:xfrm>
          <a:prstGeom prst="rect">
            <a:avLst/>
          </a:prstGeom>
          <a:ln w="0">
            <a:noFill/>
          </a:ln>
        </p:spPr>
      </p:pic>
      <p:pic>
        <p:nvPicPr>
          <p:cNvPr id="50" name="Grafik 2" descr=""/>
          <p:cNvPicPr/>
          <p:nvPr/>
        </p:nvPicPr>
        <p:blipFill>
          <a:blip r:embed="rId3"/>
          <a:stretch/>
        </p:blipFill>
        <p:spPr>
          <a:xfrm>
            <a:off x="7430400" y="134640"/>
            <a:ext cx="3691440" cy="507600"/>
          </a:xfrm>
          <a:prstGeom prst="rect">
            <a:avLst/>
          </a:prstGeom>
          <a:ln w="0">
            <a:noFill/>
          </a:ln>
        </p:spPr>
      </p:pic>
      <p:sp>
        <p:nvSpPr>
          <p:cNvPr id="51" name="CustomShape 4"/>
          <p:cNvSpPr/>
          <p:nvPr/>
        </p:nvSpPr>
        <p:spPr>
          <a:xfrm>
            <a:off x="11444760" y="0"/>
            <a:ext cx="734760" cy="6843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516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61FF88-5088-40FF-96D8-1FFB7307413A}"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53" name="CustomShape 6"/>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4680" cy="114120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de-DE" sz="3200" spc="-1" strike="noStrike">
              <a:solidFill>
                <a:srgbClr val="000000"/>
              </a:solidFill>
              <a:latin typeface="Arial"/>
            </a:endParaRPr>
          </a:p>
        </p:txBody>
      </p:sp>
      <p:sp>
        <p:nvSpPr>
          <p:cNvPr id="93" name="CustomShape 2"/>
          <p:cNvSpPr/>
          <p:nvPr/>
        </p:nvSpPr>
        <p:spPr>
          <a:xfrm>
            <a:off x="527400" y="2852640"/>
            <a:ext cx="10354680" cy="23619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Challenges I – Climate Change</a:t>
            </a:r>
            <a:endParaRPr b="0" lang="de-DE" sz="2400" spc="-1" strike="noStrike">
              <a:solidFill>
                <a:srgbClr val="000000"/>
              </a:solidFill>
              <a:latin typeface="Arial"/>
            </a:endParaRPr>
          </a:p>
          <a:p>
            <a:pPr algn="ctr">
              <a:lnSpc>
                <a:spcPct val="100000"/>
              </a:lnSpc>
              <a:spcBef>
                <a:spcPts val="479"/>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M.A. Theresa Sommer</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de-DE"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46"/>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a:t>
            </a:r>
            <a:endParaRPr b="0" lang="de-DE" sz="2400" spc="-1" strike="noStrike">
              <a:solidFill>
                <a:srgbClr val="000000"/>
              </a:solidFill>
              <a:latin typeface="Arial"/>
            </a:endParaRPr>
          </a:p>
        </p:txBody>
      </p:sp>
      <p:sp>
        <p:nvSpPr>
          <p:cNvPr id="132" name="CustomShape 47"/>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de-DE" sz="1800" spc="-1" strike="noStrike">
              <a:solidFill>
                <a:srgbClr val="000000"/>
              </a:solidFill>
              <a:latin typeface="Arial"/>
            </a:endParaRPr>
          </a:p>
        </p:txBody>
      </p:sp>
      <p:sp>
        <p:nvSpPr>
          <p:cNvPr id="133" name="CustomShape 48"/>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Implications</a:t>
            </a:r>
            <a:endParaRPr b="0" lang="de-DE" sz="2200" spc="-1" strike="noStrike">
              <a:solidFill>
                <a:srgbClr val="000000"/>
              </a:solidFill>
              <a:latin typeface="Arial"/>
            </a:endParaRPr>
          </a:p>
        </p:txBody>
      </p:sp>
      <p:sp>
        <p:nvSpPr>
          <p:cNvPr id="134" name="CustomShape 49"/>
          <p:cNvSpPr/>
          <p:nvPr/>
        </p:nvSpPr>
        <p:spPr>
          <a:xfrm>
            <a:off x="335520" y="310896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335520" y="4406760"/>
            <a:ext cx="10737360" cy="1346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Climate Change – The Basics</a:t>
            </a:r>
            <a:endParaRPr b="0" lang="de-DE" sz="3000" spc="-1" strike="noStrike">
              <a:solidFill>
                <a:srgbClr val="000000"/>
              </a:solidFill>
              <a:latin typeface="Arial"/>
            </a:endParaRPr>
          </a:p>
        </p:txBody>
      </p:sp>
      <p:sp>
        <p:nvSpPr>
          <p:cNvPr id="136" name="CustomShape 2"/>
          <p:cNvSpPr/>
          <p:nvPr/>
        </p:nvSpPr>
        <p:spPr>
          <a:xfrm>
            <a:off x="335520" y="2906640"/>
            <a:ext cx="10737360" cy="148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38"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39"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1"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42"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43" name="CustomShape 4"/>
          <p:cNvSpPr/>
          <p:nvPr/>
        </p:nvSpPr>
        <p:spPr>
          <a:xfrm>
            <a:off x="360720" y="2286000"/>
            <a:ext cx="10787760" cy="1547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4" name="CustomShape 5"/>
          <p:cNvSpPr/>
          <p:nvPr/>
        </p:nvSpPr>
        <p:spPr>
          <a:xfrm>
            <a:off x="263520" y="6492240"/>
            <a:ext cx="1079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6"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47"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48" name="CustomShape 4"/>
          <p:cNvSpPr/>
          <p:nvPr/>
        </p:nvSpPr>
        <p:spPr>
          <a:xfrm>
            <a:off x="360720" y="2286000"/>
            <a:ext cx="10787760" cy="1547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9" name="CustomShape 5"/>
          <p:cNvSpPr/>
          <p:nvPr/>
        </p:nvSpPr>
        <p:spPr>
          <a:xfrm>
            <a:off x="263520" y="6492240"/>
            <a:ext cx="1079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50" name="CustomShape 6"/>
          <p:cNvSpPr/>
          <p:nvPr/>
        </p:nvSpPr>
        <p:spPr>
          <a:xfrm>
            <a:off x="365760" y="4297680"/>
            <a:ext cx="10787760" cy="1547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2"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de-DE" sz="1800" spc="-1" strike="noStrike">
              <a:solidFill>
                <a:srgbClr val="000000"/>
              </a:solidFill>
              <a:latin typeface="Arial"/>
            </a:endParaRPr>
          </a:p>
        </p:txBody>
      </p:sp>
      <p:sp>
        <p:nvSpPr>
          <p:cNvPr id="153"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de-DE" sz="2200" spc="-1" strike="noStrike">
              <a:solidFill>
                <a:srgbClr val="000000"/>
              </a:solidFill>
              <a:latin typeface="Arial"/>
            </a:endParaRPr>
          </a:p>
        </p:txBody>
      </p:sp>
      <p:sp>
        <p:nvSpPr>
          <p:cNvPr id="154" name="CustomShape 4"/>
          <p:cNvSpPr/>
          <p:nvPr/>
        </p:nvSpPr>
        <p:spPr>
          <a:xfrm>
            <a:off x="263520" y="6492240"/>
            <a:ext cx="107935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55" name="CustomShape 5"/>
          <p:cNvSpPr/>
          <p:nvPr/>
        </p:nvSpPr>
        <p:spPr>
          <a:xfrm>
            <a:off x="360720" y="329184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7"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de-DE" sz="1800" spc="-1" strike="noStrike">
              <a:solidFill>
                <a:srgbClr val="000000"/>
              </a:solidFill>
              <a:latin typeface="Arial"/>
            </a:endParaRPr>
          </a:p>
        </p:txBody>
      </p:sp>
      <p:sp>
        <p:nvSpPr>
          <p:cNvPr id="158"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de-DE" sz="2200" spc="-1" strike="noStrike">
              <a:solidFill>
                <a:srgbClr val="000000"/>
              </a:solidFill>
              <a:latin typeface="Arial"/>
            </a:endParaRPr>
          </a:p>
        </p:txBody>
      </p:sp>
      <p:sp>
        <p:nvSpPr>
          <p:cNvPr id="159" name="CustomShape 4"/>
          <p:cNvSpPr/>
          <p:nvPr/>
        </p:nvSpPr>
        <p:spPr>
          <a:xfrm>
            <a:off x="360720" y="329184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60" name="CustomShape 5"/>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2"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de-DE" sz="2200" spc="-1" strike="noStrike">
              <a:solidFill>
                <a:srgbClr val="000000"/>
              </a:solidFill>
              <a:latin typeface="Arial"/>
            </a:endParaRPr>
          </a:p>
        </p:txBody>
      </p:sp>
      <p:pic>
        <p:nvPicPr>
          <p:cNvPr id="163" name="Grafik 123" descr=""/>
          <p:cNvPicPr/>
          <p:nvPr/>
        </p:nvPicPr>
        <p:blipFill>
          <a:blip r:embed="rId1"/>
          <a:stretch/>
        </p:blipFill>
        <p:spPr>
          <a:xfrm>
            <a:off x="1920240" y="1575720"/>
            <a:ext cx="8102520" cy="4909320"/>
          </a:xfrm>
          <a:prstGeom prst="rect">
            <a:avLst/>
          </a:prstGeom>
          <a:ln w="0">
            <a:noFill/>
          </a:ln>
        </p:spPr>
      </p:pic>
      <p:sp>
        <p:nvSpPr>
          <p:cNvPr id="164" name="CustomShape 3"/>
          <p:cNvSpPr/>
          <p:nvPr/>
        </p:nvSpPr>
        <p:spPr>
          <a:xfrm>
            <a:off x="263520" y="6492240"/>
            <a:ext cx="10519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6"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67" name="CustomShape 3"/>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68" name="CustomShape 4"/>
          <p:cNvSpPr/>
          <p:nvPr/>
        </p:nvSpPr>
        <p:spPr>
          <a:xfrm>
            <a:off x="361080" y="2286000"/>
            <a:ext cx="10787760" cy="3376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69" name="CustomShape 5"/>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1"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72" name="CustomShape 3"/>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73" name="CustomShape 4"/>
          <p:cNvSpPr/>
          <p:nvPr/>
        </p:nvSpPr>
        <p:spPr>
          <a:xfrm>
            <a:off x="361080" y="2286000"/>
            <a:ext cx="10787760" cy="3376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74" name="CustomShape 5"/>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de-DE" sz="2400" spc="-1" strike="noStrike">
              <a:solidFill>
                <a:srgbClr val="000000"/>
              </a:solidFill>
              <a:latin typeface="Arial"/>
            </a:endParaRPr>
          </a:p>
        </p:txBody>
      </p:sp>
      <p:sp>
        <p:nvSpPr>
          <p:cNvPr id="95" name="CustomShape 2"/>
          <p:cNvSpPr/>
          <p:nvPr/>
        </p:nvSpPr>
        <p:spPr>
          <a:xfrm>
            <a:off x="335520" y="1268280"/>
            <a:ext cx="10739520" cy="5027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6"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77" name="CustomShape 3"/>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78" name="CustomShape 4"/>
          <p:cNvSpPr/>
          <p:nvPr/>
        </p:nvSpPr>
        <p:spPr>
          <a:xfrm>
            <a:off x="361080" y="2286000"/>
            <a:ext cx="10787760" cy="3376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79" name="CustomShape 5"/>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1"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de-DE" sz="2200" spc="-1" strike="noStrike">
              <a:solidFill>
                <a:srgbClr val="000000"/>
              </a:solidFill>
              <a:latin typeface="Arial"/>
            </a:endParaRPr>
          </a:p>
        </p:txBody>
      </p:sp>
      <p:pic>
        <p:nvPicPr>
          <p:cNvPr id="182" name="Grafik 142" descr=""/>
          <p:cNvPicPr/>
          <p:nvPr/>
        </p:nvPicPr>
        <p:blipFill>
          <a:blip r:embed="rId1"/>
          <a:stretch/>
        </p:blipFill>
        <p:spPr>
          <a:xfrm>
            <a:off x="2709720" y="1554480"/>
            <a:ext cx="6427080" cy="4964760"/>
          </a:xfrm>
          <a:prstGeom prst="rect">
            <a:avLst/>
          </a:prstGeom>
          <a:ln w="0">
            <a:noFill/>
          </a:ln>
        </p:spPr>
      </p:pic>
      <p:sp>
        <p:nvSpPr>
          <p:cNvPr id="183" name="CustomShape 3"/>
          <p:cNvSpPr/>
          <p:nvPr/>
        </p:nvSpPr>
        <p:spPr>
          <a:xfrm>
            <a:off x="9950040" y="911520"/>
            <a:ext cx="509760" cy="48960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84" name="CustomShape 4"/>
          <p:cNvSpPr/>
          <p:nvPr/>
        </p:nvSpPr>
        <p:spPr>
          <a:xfrm>
            <a:off x="263520" y="6492240"/>
            <a:ext cx="105192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6"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de-DE" sz="2200" spc="-1" strike="noStrike">
              <a:solidFill>
                <a:srgbClr val="000000"/>
              </a:solidFill>
              <a:latin typeface="Arial"/>
            </a:endParaRPr>
          </a:p>
        </p:txBody>
      </p:sp>
      <p:pic>
        <p:nvPicPr>
          <p:cNvPr id="187" name="Grafik 147" descr=""/>
          <p:cNvPicPr/>
          <p:nvPr/>
        </p:nvPicPr>
        <p:blipFill>
          <a:blip r:embed="rId1"/>
          <a:stretch/>
        </p:blipFill>
        <p:spPr>
          <a:xfrm>
            <a:off x="269640" y="1828800"/>
            <a:ext cx="10970280" cy="4107600"/>
          </a:xfrm>
          <a:prstGeom prst="rect">
            <a:avLst/>
          </a:prstGeom>
          <a:ln w="0">
            <a:noFill/>
          </a:ln>
        </p:spPr>
      </p:pic>
      <p:sp>
        <p:nvSpPr>
          <p:cNvPr id="188" name="CustomShape 3"/>
          <p:cNvSpPr/>
          <p:nvPr/>
        </p:nvSpPr>
        <p:spPr>
          <a:xfrm>
            <a:off x="263520" y="6492240"/>
            <a:ext cx="10519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
        <p:nvSpPr>
          <p:cNvPr id="189" name="CustomShape 4"/>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91"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92"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93" name="CustomShape 4"/>
          <p:cNvSpPr/>
          <p:nvPr/>
        </p:nvSpPr>
        <p:spPr>
          <a:xfrm>
            <a:off x="360720" y="2743200"/>
            <a:ext cx="10787760" cy="2370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4" name="CustomShape 5"/>
          <p:cNvSpPr/>
          <p:nvPr/>
        </p:nvSpPr>
        <p:spPr>
          <a:xfrm>
            <a:off x="263520" y="6126480"/>
            <a:ext cx="1079352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96"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97"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98" name="CustomShape 4"/>
          <p:cNvSpPr/>
          <p:nvPr/>
        </p:nvSpPr>
        <p:spPr>
          <a:xfrm>
            <a:off x="360720" y="2743200"/>
            <a:ext cx="10787760" cy="2370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9" name="CustomShape 5"/>
          <p:cNvSpPr/>
          <p:nvPr/>
        </p:nvSpPr>
        <p:spPr>
          <a:xfrm>
            <a:off x="263520" y="6126480"/>
            <a:ext cx="1079352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1"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de-DE" sz="2200" spc="-1" strike="noStrike">
              <a:solidFill>
                <a:srgbClr val="000000"/>
              </a:solidFill>
              <a:latin typeface="Arial"/>
            </a:endParaRPr>
          </a:p>
        </p:txBody>
      </p:sp>
      <p:sp>
        <p:nvSpPr>
          <p:cNvPr id="202" name="CustomShape 3"/>
          <p:cNvSpPr/>
          <p:nvPr/>
        </p:nvSpPr>
        <p:spPr>
          <a:xfrm>
            <a:off x="263520" y="6492240"/>
            <a:ext cx="10519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03" name="Grafik 163" descr=""/>
          <p:cNvPicPr/>
          <p:nvPr/>
        </p:nvPicPr>
        <p:blipFill>
          <a:blip r:embed="rId2"/>
          <a:stretch/>
        </p:blipFill>
        <p:spPr>
          <a:xfrm>
            <a:off x="1645920" y="1720800"/>
            <a:ext cx="8314200" cy="467352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5"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de-DE" sz="2200" spc="-1" strike="noStrike">
              <a:solidFill>
                <a:srgbClr val="000000"/>
              </a:solidFill>
              <a:latin typeface="Arial"/>
            </a:endParaRPr>
          </a:p>
        </p:txBody>
      </p:sp>
      <p:sp>
        <p:nvSpPr>
          <p:cNvPr id="206" name="CustomShape 3"/>
          <p:cNvSpPr/>
          <p:nvPr/>
        </p:nvSpPr>
        <p:spPr>
          <a:xfrm>
            <a:off x="263520" y="6492240"/>
            <a:ext cx="10519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07" name="Grafik 167" descr=""/>
          <p:cNvPicPr/>
          <p:nvPr/>
        </p:nvPicPr>
        <p:blipFill>
          <a:blip r:embed="rId2"/>
          <a:stretch/>
        </p:blipFill>
        <p:spPr>
          <a:xfrm>
            <a:off x="1920240" y="1681920"/>
            <a:ext cx="7216920" cy="480348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9"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de-DE" sz="2200" spc="-1" strike="noStrike">
              <a:solidFill>
                <a:srgbClr val="000000"/>
              </a:solidFill>
              <a:latin typeface="Arial"/>
            </a:endParaRPr>
          </a:p>
        </p:txBody>
      </p:sp>
      <p:sp>
        <p:nvSpPr>
          <p:cNvPr id="210" name="CustomShape 3"/>
          <p:cNvSpPr/>
          <p:nvPr/>
        </p:nvSpPr>
        <p:spPr>
          <a:xfrm>
            <a:off x="263520" y="6492240"/>
            <a:ext cx="10519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11" name="Grafik 171" descr=""/>
          <p:cNvPicPr/>
          <p:nvPr/>
        </p:nvPicPr>
        <p:blipFill>
          <a:blip r:embed="rId2"/>
          <a:stretch/>
        </p:blipFill>
        <p:spPr>
          <a:xfrm>
            <a:off x="2193840" y="1643400"/>
            <a:ext cx="7126200" cy="481068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3"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de-DE" sz="1800" spc="-1" strike="noStrike">
              <a:solidFill>
                <a:srgbClr val="000000"/>
              </a:solidFill>
              <a:latin typeface="Arial"/>
            </a:endParaRPr>
          </a:p>
        </p:txBody>
      </p:sp>
      <p:sp>
        <p:nvSpPr>
          <p:cNvPr id="21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de-DE" sz="2200" spc="-1" strike="noStrike">
              <a:solidFill>
                <a:srgbClr val="000000"/>
              </a:solidFill>
              <a:latin typeface="Arial"/>
            </a:endParaRPr>
          </a:p>
        </p:txBody>
      </p:sp>
      <p:sp>
        <p:nvSpPr>
          <p:cNvPr id="215" name="CustomShape 4"/>
          <p:cNvSpPr/>
          <p:nvPr/>
        </p:nvSpPr>
        <p:spPr>
          <a:xfrm>
            <a:off x="361080" y="329220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16" name="CustomShape 5"/>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8"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19"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pic>
        <p:nvPicPr>
          <p:cNvPr id="220" name="Grafik 180" descr=""/>
          <p:cNvPicPr/>
          <p:nvPr/>
        </p:nvPicPr>
        <p:blipFill>
          <a:blip r:embed="rId1"/>
          <a:stretch/>
        </p:blipFill>
        <p:spPr>
          <a:xfrm>
            <a:off x="7218000" y="2194560"/>
            <a:ext cx="3569400" cy="2376720"/>
          </a:xfrm>
          <a:prstGeom prst="rect">
            <a:avLst/>
          </a:prstGeom>
          <a:ln w="0">
            <a:noFill/>
          </a:ln>
        </p:spPr>
      </p:pic>
      <p:sp>
        <p:nvSpPr>
          <p:cNvPr id="221" name="CustomShape 4"/>
          <p:cNvSpPr/>
          <p:nvPr/>
        </p:nvSpPr>
        <p:spPr>
          <a:xfrm>
            <a:off x="274320" y="6492240"/>
            <a:ext cx="77745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de-DE" sz="2400" spc="-1" strike="noStrike">
              <a:solidFill>
                <a:srgbClr val="000000"/>
              </a:solidFill>
              <a:latin typeface="Arial"/>
            </a:endParaRPr>
          </a:p>
        </p:txBody>
      </p:sp>
      <p:sp>
        <p:nvSpPr>
          <p:cNvPr id="97" name="CustomShape 12"/>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Development that meets the needs of the present without compromising the ability of future generations to meet their own needs.”</a:t>
            </a:r>
            <a:endParaRPr b="0" lang="de-DE" sz="1800" spc="-1" strike="noStrike">
              <a:solidFill>
                <a:srgbClr val="000000"/>
              </a:solidFill>
              <a:latin typeface="Arial"/>
            </a:endParaRPr>
          </a:p>
        </p:txBody>
      </p:sp>
      <p:sp>
        <p:nvSpPr>
          <p:cNvPr id="98" name="CustomShape 1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a:t>
            </a:r>
            <a:endParaRPr b="0" lang="de-DE" sz="2200" spc="-1" strike="noStrike">
              <a:solidFill>
                <a:srgbClr val="000000"/>
              </a:solidFill>
              <a:latin typeface="Arial"/>
            </a:endParaRPr>
          </a:p>
        </p:txBody>
      </p:sp>
      <p:sp>
        <p:nvSpPr>
          <p:cNvPr id="99" name="CustomShape 14"/>
          <p:cNvSpPr/>
          <p:nvPr/>
        </p:nvSpPr>
        <p:spPr>
          <a:xfrm>
            <a:off x="361080" y="329220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00" name="CustomShape 15"/>
          <p:cNvSpPr/>
          <p:nvPr/>
        </p:nvSpPr>
        <p:spPr>
          <a:xfrm>
            <a:off x="263520" y="6492240"/>
            <a:ext cx="107920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23"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2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225" name="CustomShape 4"/>
          <p:cNvSpPr/>
          <p:nvPr/>
        </p:nvSpPr>
        <p:spPr>
          <a:xfrm>
            <a:off x="1188720" y="5029200"/>
            <a:ext cx="4569480" cy="599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27"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28"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229" name="CustomShape 4"/>
          <p:cNvSpPr/>
          <p:nvPr/>
        </p:nvSpPr>
        <p:spPr>
          <a:xfrm>
            <a:off x="8138160" y="1280160"/>
            <a:ext cx="1734840" cy="16434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de-DE" sz="1800" spc="-1" strike="noStrike">
              <a:solidFill>
                <a:srgbClr val="000000"/>
              </a:solidFill>
              <a:latin typeface="Arial"/>
            </a:endParaRPr>
          </a:p>
        </p:txBody>
      </p:sp>
      <p:sp>
        <p:nvSpPr>
          <p:cNvPr id="230" name="CustomShape 5"/>
          <p:cNvSpPr/>
          <p:nvPr/>
        </p:nvSpPr>
        <p:spPr>
          <a:xfrm>
            <a:off x="6583680" y="3566160"/>
            <a:ext cx="1734840" cy="16434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de-DE"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absorbed solar</a:t>
            </a:r>
            <a:endParaRPr b="0" lang="de-DE"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radiation</a:t>
            </a:r>
            <a:endParaRPr b="0" lang="de-DE" sz="1800" spc="-1" strike="noStrike">
              <a:solidFill>
                <a:srgbClr val="000000"/>
              </a:solidFill>
              <a:latin typeface="Arial"/>
            </a:endParaRPr>
          </a:p>
        </p:txBody>
      </p:sp>
      <p:sp>
        <p:nvSpPr>
          <p:cNvPr id="231" name="CustomShape 6"/>
          <p:cNvSpPr/>
          <p:nvPr/>
        </p:nvSpPr>
        <p:spPr>
          <a:xfrm>
            <a:off x="9601200" y="3566160"/>
            <a:ext cx="1734840" cy="16434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de-DE" sz="1800" spc="-1" strike="noStrike">
              <a:solidFill>
                <a:srgbClr val="000000"/>
              </a:solidFill>
              <a:latin typeface="Arial"/>
            </a:endParaRPr>
          </a:p>
        </p:txBody>
      </p:sp>
      <p:sp>
        <p:nvSpPr>
          <p:cNvPr id="232" name="CustomShape 7"/>
          <p:cNvSpPr/>
          <p:nvPr/>
        </p:nvSpPr>
        <p:spPr>
          <a:xfrm rot="18335400">
            <a:off x="7874280" y="3143160"/>
            <a:ext cx="718920" cy="363240"/>
          </a:xfrm>
          <a:custGeom>
            <a:avLst/>
            <a:gdLst>
              <a:gd name="textAreaLeft" fmla="*/ 0 w 718920"/>
              <a:gd name="textAreaRight" fmla="*/ 719640 w 718920"/>
              <a:gd name="textAreaTop" fmla="*/ 0 h 363240"/>
              <a:gd name="textAreaBottom" fmla="*/ 363960 h 36324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3" name="CustomShape 8"/>
          <p:cNvSpPr/>
          <p:nvPr/>
        </p:nvSpPr>
        <p:spPr>
          <a:xfrm rot="13432800">
            <a:off x="9534600" y="3037320"/>
            <a:ext cx="726120" cy="363240"/>
          </a:xfrm>
          <a:custGeom>
            <a:avLst/>
            <a:gdLst>
              <a:gd name="textAreaLeft" fmla="*/ 0 w 726120"/>
              <a:gd name="textAreaRight" fmla="*/ 726840 w 726120"/>
              <a:gd name="textAreaTop" fmla="*/ 0 h 363240"/>
              <a:gd name="textAreaBottom" fmla="*/ 363960 h 36324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4" name="CustomShape 9"/>
          <p:cNvSpPr/>
          <p:nvPr/>
        </p:nvSpPr>
        <p:spPr>
          <a:xfrm rot="12000">
            <a:off x="8595720" y="4191120"/>
            <a:ext cx="734400" cy="363240"/>
          </a:xfrm>
          <a:custGeom>
            <a:avLst/>
            <a:gdLst>
              <a:gd name="textAreaLeft" fmla="*/ 0 w 734400"/>
              <a:gd name="textAreaRight" fmla="*/ 735120 w 734400"/>
              <a:gd name="textAreaTop" fmla="*/ 0 h 363240"/>
              <a:gd name="textAreaBottom" fmla="*/ 363960 h 36324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5" name="CustomShape 10"/>
          <p:cNvSpPr/>
          <p:nvPr/>
        </p:nvSpPr>
        <p:spPr>
          <a:xfrm>
            <a:off x="1188720" y="5029200"/>
            <a:ext cx="4569480" cy="599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37"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38"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0"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241"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3"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p:txBody>
      </p:sp>
      <p:sp>
        <p:nvSpPr>
          <p:cNvPr id="24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46"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p:txBody>
      </p:sp>
      <p:sp>
        <p:nvSpPr>
          <p:cNvPr id="247"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de-DE" sz="2200" spc="-1" strike="noStrike">
              <a:solidFill>
                <a:srgbClr val="000000"/>
              </a:solidFill>
              <a:latin typeface="Arial"/>
            </a:endParaRPr>
          </a:p>
        </p:txBody>
      </p:sp>
      <p:sp>
        <p:nvSpPr>
          <p:cNvPr id="248" name="CustomShape 4"/>
          <p:cNvSpPr/>
          <p:nvPr/>
        </p:nvSpPr>
        <p:spPr>
          <a:xfrm>
            <a:off x="335520" y="310896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49" name="CustomShape 5"/>
          <p:cNvSpPr/>
          <p:nvPr/>
        </p:nvSpPr>
        <p:spPr>
          <a:xfrm>
            <a:off x="270720" y="632268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51" name="CustomShape 2"/>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53"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de-DE" sz="1800" spc="-1" strike="noStrike">
              <a:solidFill>
                <a:srgbClr val="000000"/>
              </a:solidFill>
              <a:latin typeface="Arial"/>
            </a:endParaRPr>
          </a:p>
        </p:txBody>
      </p:sp>
      <p:sp>
        <p:nvSpPr>
          <p:cNvPr id="25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56" name="CustomShape 2"/>
          <p:cNvSpPr/>
          <p:nvPr/>
        </p:nvSpPr>
        <p:spPr>
          <a:xfrm>
            <a:off x="336240" y="1600920"/>
            <a:ext cx="10856520" cy="38761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57" name="CustomShape 3"/>
          <p:cNvSpPr/>
          <p:nvPr/>
        </p:nvSpPr>
        <p:spPr>
          <a:xfrm>
            <a:off x="270720" y="632268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58"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60" name="CustomShape 2"/>
          <p:cNvSpPr/>
          <p:nvPr/>
        </p:nvSpPr>
        <p:spPr>
          <a:xfrm>
            <a:off x="336240" y="1600920"/>
            <a:ext cx="10856520" cy="38761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61" name="CustomShape 3"/>
          <p:cNvSpPr/>
          <p:nvPr/>
        </p:nvSpPr>
        <p:spPr>
          <a:xfrm>
            <a:off x="270720" y="632268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62" name="CustomShape 4"/>
          <p:cNvSpPr/>
          <p:nvPr/>
        </p:nvSpPr>
        <p:spPr>
          <a:xfrm>
            <a:off x="3566160" y="3017520"/>
            <a:ext cx="5023080" cy="273708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63" name="CustomShape 5"/>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6"/>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de-DE" sz="2400" spc="-1" strike="noStrike">
              <a:solidFill>
                <a:srgbClr val="000000"/>
              </a:solidFill>
              <a:latin typeface="Arial"/>
            </a:endParaRPr>
          </a:p>
        </p:txBody>
      </p:sp>
      <p:sp>
        <p:nvSpPr>
          <p:cNvPr id="102" name="CustomShape 17"/>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Wie eine sothane [solche] Conservation und Anbau des Holzes anzustellen / daß es eine continuirliche beständige und </a:t>
            </a:r>
            <a:r>
              <a:rPr b="1" i="1" lang="en-US" sz="1800" spc="-1" strike="noStrike">
                <a:solidFill>
                  <a:srgbClr val="000000"/>
                </a:solidFill>
                <a:latin typeface="DejaVu Sans"/>
                <a:ea typeface="DejaVu Sans"/>
              </a:rPr>
              <a:t>nachhaltende</a:t>
            </a:r>
            <a:r>
              <a:rPr b="0" i="1" lang="en-US" sz="1800" spc="-1" strike="noStrike">
                <a:solidFill>
                  <a:srgbClr val="000000"/>
                </a:solidFill>
                <a:latin typeface="DejaVu Sans"/>
                <a:ea typeface="DejaVu Sans"/>
              </a:rPr>
              <a:t> Nutzung gebe / weiln es eine unentbehrliche Sache ist / ohne welche das Land in seinem Esse nicht bleiben mag” – Hans Carl von Carlowitz (1713)</a:t>
            </a:r>
            <a:endParaRPr b="0" lang="de-DE" sz="1800" spc="-1" strike="noStrike">
              <a:solidFill>
                <a:srgbClr val="000000"/>
              </a:solidFill>
              <a:latin typeface="Arial"/>
            </a:endParaRPr>
          </a:p>
        </p:txBody>
      </p:sp>
      <p:sp>
        <p:nvSpPr>
          <p:cNvPr id="103" name="CustomShape 18"/>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Origins </a:t>
            </a:r>
            <a:endParaRPr b="0" lang="de-DE" sz="2200" spc="-1" strike="noStrike">
              <a:solidFill>
                <a:srgbClr val="000000"/>
              </a:solidFill>
              <a:latin typeface="Arial"/>
            </a:endParaRPr>
          </a:p>
        </p:txBody>
      </p:sp>
      <p:sp>
        <p:nvSpPr>
          <p:cNvPr id="104" name="CustomShape 19"/>
          <p:cNvSpPr/>
          <p:nvPr/>
        </p:nvSpPr>
        <p:spPr>
          <a:xfrm>
            <a:off x="361080" y="329220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05" name="CustomShape 20"/>
          <p:cNvSpPr/>
          <p:nvPr/>
        </p:nvSpPr>
        <p:spPr>
          <a:xfrm>
            <a:off x="263520" y="6492240"/>
            <a:ext cx="107920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Hans Carl von Carlowitz </a:t>
            </a:r>
            <a:r>
              <a:rPr b="0" lang="de-DE" sz="900" spc="-1" strike="noStrike">
                <a:solidFill>
                  <a:srgbClr val="a6a6a6"/>
                </a:solidFill>
                <a:latin typeface="DejaVu Sans"/>
                <a:ea typeface="Roboto"/>
              </a:rPr>
              <a:t>(1713) – Sylvicultura oeconomica</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65" name="CustomShape 2"/>
          <p:cNvSpPr/>
          <p:nvPr/>
        </p:nvSpPr>
        <p:spPr>
          <a:xfrm>
            <a:off x="336240" y="1600920"/>
            <a:ext cx="10856520" cy="38761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a:lnSpc>
                <a:spcPct val="100000"/>
              </a:lnSpc>
            </a:pPr>
            <a:endParaRPr b="0" lang="de-DE" sz="2000" spc="-1" strike="noStrike">
              <a:solidFill>
                <a:srgbClr val="000000"/>
              </a:solidFill>
              <a:latin typeface="Arial"/>
            </a:endParaRPr>
          </a:p>
        </p:txBody>
      </p:sp>
      <p:sp>
        <p:nvSpPr>
          <p:cNvPr id="266" name="CustomShape 3"/>
          <p:cNvSpPr/>
          <p:nvPr/>
        </p:nvSpPr>
        <p:spPr>
          <a:xfrm>
            <a:off x="270720" y="632268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67" name="CustomShape 4"/>
          <p:cNvSpPr/>
          <p:nvPr/>
        </p:nvSpPr>
        <p:spPr>
          <a:xfrm>
            <a:off x="3566160" y="3017520"/>
            <a:ext cx="5023080" cy="273708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68" name="CustomShape 5"/>
          <p:cNvSpPr/>
          <p:nvPr/>
        </p:nvSpPr>
        <p:spPr>
          <a:xfrm>
            <a:off x="2743200" y="5760720"/>
            <a:ext cx="5388840" cy="8521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de-DE" sz="1400" spc="-1" strike="noStrike">
              <a:solidFill>
                <a:srgbClr val="000000"/>
              </a:solidFill>
              <a:latin typeface="Arial"/>
            </a:endParaRPr>
          </a:p>
        </p:txBody>
      </p:sp>
      <p:sp>
        <p:nvSpPr>
          <p:cNvPr id="269" name="CustomShape 6"/>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4406760"/>
            <a:ext cx="10737360" cy="1346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How much Time do we Have left?</a:t>
            </a:r>
            <a:endParaRPr b="0" lang="de-DE" sz="3000" spc="-1" strike="noStrike">
              <a:solidFill>
                <a:srgbClr val="000000"/>
              </a:solidFill>
              <a:latin typeface="Arial"/>
            </a:endParaRPr>
          </a:p>
        </p:txBody>
      </p:sp>
      <p:sp>
        <p:nvSpPr>
          <p:cNvPr id="271" name="CustomShape 2"/>
          <p:cNvSpPr/>
          <p:nvPr/>
        </p:nvSpPr>
        <p:spPr>
          <a:xfrm>
            <a:off x="335520" y="2906640"/>
            <a:ext cx="10737360" cy="148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73"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74" name="Grafik 234" descr=""/>
          <p:cNvPicPr/>
          <p:nvPr/>
        </p:nvPicPr>
        <p:blipFill>
          <a:blip r:embed="rId1"/>
          <a:stretch/>
        </p:blipFill>
        <p:spPr>
          <a:xfrm>
            <a:off x="1235880" y="1271160"/>
            <a:ext cx="9272160" cy="5213520"/>
          </a:xfrm>
          <a:prstGeom prst="rect">
            <a:avLst/>
          </a:prstGeom>
          <a:ln w="0">
            <a:noFill/>
          </a:ln>
        </p:spPr>
      </p:pic>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6"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7" name="CustomShape 3"/>
          <p:cNvSpPr/>
          <p:nvPr/>
        </p:nvSpPr>
        <p:spPr>
          <a:xfrm>
            <a:off x="4206240" y="721800"/>
            <a:ext cx="1085400" cy="334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8" name="CustomShape 4"/>
          <p:cNvSpPr/>
          <p:nvPr/>
        </p:nvSpPr>
        <p:spPr>
          <a:xfrm>
            <a:off x="2377440" y="3056040"/>
            <a:ext cx="6666120" cy="11426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de-DE" sz="1800" spc="-1" strike="noStrike">
              <a:solidFill>
                <a:srgbClr val="000000"/>
              </a:solidFill>
              <a:latin typeface="Arial"/>
            </a:endParaRPr>
          </a:p>
        </p:txBody>
      </p:sp>
      <p:sp>
        <p:nvSpPr>
          <p:cNvPr id="279" name="CustomShape 5"/>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1"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de-DE" sz="1800" spc="-1" strike="noStrike">
              <a:solidFill>
                <a:srgbClr val="000000"/>
              </a:solidFill>
              <a:latin typeface="Arial"/>
            </a:endParaRPr>
          </a:p>
        </p:txBody>
      </p:sp>
      <p:sp>
        <p:nvSpPr>
          <p:cNvPr id="282"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4"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5"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de-DE" sz="2200" spc="-1" strike="noStrike">
              <a:solidFill>
                <a:srgbClr val="000000"/>
              </a:solidFill>
              <a:latin typeface="Arial"/>
            </a:endParaRPr>
          </a:p>
        </p:txBody>
      </p:sp>
      <p:sp>
        <p:nvSpPr>
          <p:cNvPr id="286" name="CustomShape 4"/>
          <p:cNvSpPr/>
          <p:nvPr/>
        </p:nvSpPr>
        <p:spPr>
          <a:xfrm>
            <a:off x="263520" y="6492240"/>
            <a:ext cx="7773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87" name="Grafik 247" descr=""/>
          <p:cNvPicPr/>
          <p:nvPr/>
        </p:nvPicPr>
        <p:blipFill>
          <a:blip r:embed="rId2"/>
          <a:stretch/>
        </p:blipFill>
        <p:spPr>
          <a:xfrm>
            <a:off x="2651760" y="1686600"/>
            <a:ext cx="6118920" cy="479808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8"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9"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p:txBody>
      </p:sp>
      <p:sp>
        <p:nvSpPr>
          <p:cNvPr id="290"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92"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3"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4" name="CustomShape 4"/>
          <p:cNvSpPr/>
          <p:nvPr/>
        </p:nvSpPr>
        <p:spPr>
          <a:xfrm>
            <a:off x="263520" y="6492240"/>
            <a:ext cx="106110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95" name="Grafik 255" descr=""/>
          <p:cNvPicPr/>
          <p:nvPr/>
        </p:nvPicPr>
        <p:blipFill>
          <a:blip r:embed="rId2"/>
          <a:srcRect l="0" t="8760" r="0" b="0"/>
          <a:stretch/>
        </p:blipFill>
        <p:spPr>
          <a:xfrm>
            <a:off x="2710440" y="1643400"/>
            <a:ext cx="6243840" cy="4842000"/>
          </a:xfrm>
          <a:prstGeom prst="rect">
            <a:avLst/>
          </a:prstGeom>
          <a:ln w="0">
            <a:noFill/>
          </a:ln>
        </p:spPr>
      </p:pic>
      <p:sp>
        <p:nvSpPr>
          <p:cNvPr id="296" name="CustomShape 5"/>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8"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9" name="CustomShape 3"/>
          <p:cNvSpPr/>
          <p:nvPr/>
        </p:nvSpPr>
        <p:spPr>
          <a:xfrm>
            <a:off x="4206240" y="721800"/>
            <a:ext cx="1085400" cy="334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0" name="CustomShape 4"/>
          <p:cNvSpPr/>
          <p:nvPr/>
        </p:nvSpPr>
        <p:spPr>
          <a:xfrm>
            <a:off x="2377440" y="3056040"/>
            <a:ext cx="6666120" cy="11426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de-DE" sz="1800" spc="-1" strike="noStrike">
              <a:solidFill>
                <a:srgbClr val="000000"/>
              </a:solidFill>
              <a:latin typeface="Arial"/>
            </a:endParaRPr>
          </a:p>
        </p:txBody>
      </p:sp>
      <p:sp>
        <p:nvSpPr>
          <p:cNvPr id="301" name="CustomShape 5"/>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2" name="CustomShape 6"/>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de-DE" sz="2200" spc="-1" strike="noStrike">
              <a:solidFill>
                <a:srgbClr val="000000"/>
              </a:solidFill>
              <a:latin typeface="Arial"/>
            </a:endParaRPr>
          </a:p>
        </p:txBody>
      </p:sp>
      <p:pic>
        <p:nvPicPr>
          <p:cNvPr id="303" name="Grafik 263" descr=""/>
          <p:cNvPicPr/>
          <p:nvPr/>
        </p:nvPicPr>
        <p:blipFill>
          <a:blip r:embed="rId1"/>
          <a:stretch/>
        </p:blipFill>
        <p:spPr>
          <a:xfrm>
            <a:off x="7406640" y="4208400"/>
            <a:ext cx="3837960" cy="2555640"/>
          </a:xfrm>
          <a:prstGeom prst="rect">
            <a:avLst/>
          </a:prstGeom>
          <a:ln w="0">
            <a:noFill/>
          </a:ln>
        </p:spPr>
      </p:pic>
      <p:sp>
        <p:nvSpPr>
          <p:cNvPr id="304" name="CustomShape 7"/>
          <p:cNvSpPr/>
          <p:nvPr/>
        </p:nvSpPr>
        <p:spPr>
          <a:xfrm>
            <a:off x="263520" y="6492240"/>
            <a:ext cx="7773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6"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07"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8"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09" name="CustomShape 5"/>
          <p:cNvSpPr/>
          <p:nvPr/>
        </p:nvSpPr>
        <p:spPr>
          <a:xfrm>
            <a:off x="263520" y="6311160"/>
            <a:ext cx="1061100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2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de-DE" sz="2400" spc="-1" strike="noStrike">
              <a:solidFill>
                <a:srgbClr val="000000"/>
              </a:solidFill>
              <a:latin typeface="Arial"/>
            </a:endParaRPr>
          </a:p>
        </p:txBody>
      </p:sp>
      <p:sp>
        <p:nvSpPr>
          <p:cNvPr id="107" name="CustomShape 22"/>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Wie eine sothane [solche] Conservation und Anbau des Holzes anzustellen / daß es eine continuirliche beständige und </a:t>
            </a:r>
            <a:r>
              <a:rPr b="1" i="1" lang="en-US" sz="1800" spc="-1" strike="noStrike">
                <a:solidFill>
                  <a:srgbClr val="000000"/>
                </a:solidFill>
                <a:latin typeface="DejaVu Sans"/>
                <a:ea typeface="DejaVu Sans"/>
              </a:rPr>
              <a:t>nachhaltende</a:t>
            </a:r>
            <a:r>
              <a:rPr b="0" i="1" lang="en-US" sz="1800" spc="-1" strike="noStrike">
                <a:solidFill>
                  <a:srgbClr val="000000"/>
                </a:solidFill>
                <a:latin typeface="DejaVu Sans"/>
                <a:ea typeface="DejaVu Sans"/>
              </a:rPr>
              <a:t> Nutzung gebe / weiln es eine unentbehrliche Sache ist / ohne welche das Land in seinem Esse nicht bleiben mag” – Hans Carl von Carlowitz (1713)</a:t>
            </a:r>
            <a:endParaRPr b="0" lang="de-DE" sz="1800" spc="-1" strike="noStrike">
              <a:solidFill>
                <a:srgbClr val="000000"/>
              </a:solidFill>
              <a:latin typeface="Arial"/>
            </a:endParaRPr>
          </a:p>
        </p:txBody>
      </p:sp>
      <p:sp>
        <p:nvSpPr>
          <p:cNvPr id="108" name="CustomShape 2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Origins </a:t>
            </a:r>
            <a:endParaRPr b="0" lang="de-DE" sz="2200" spc="-1" strike="noStrike">
              <a:solidFill>
                <a:srgbClr val="000000"/>
              </a:solidFill>
              <a:latin typeface="Arial"/>
            </a:endParaRPr>
          </a:p>
        </p:txBody>
      </p:sp>
      <p:sp>
        <p:nvSpPr>
          <p:cNvPr id="109" name="CustomShape 24"/>
          <p:cNvSpPr/>
          <p:nvPr/>
        </p:nvSpPr>
        <p:spPr>
          <a:xfrm>
            <a:off x="361080" y="329220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10" name="CustomShape 25"/>
          <p:cNvSpPr/>
          <p:nvPr/>
        </p:nvSpPr>
        <p:spPr>
          <a:xfrm>
            <a:off x="263520" y="6492240"/>
            <a:ext cx="107920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Hans Carl von Carlowitz </a:t>
            </a:r>
            <a:r>
              <a:rPr b="0" lang="de-DE" sz="900" spc="-1" strike="noStrike">
                <a:solidFill>
                  <a:srgbClr val="a6a6a6"/>
                </a:solidFill>
                <a:latin typeface="DejaVu Sans"/>
                <a:ea typeface="Roboto"/>
              </a:rPr>
              <a:t>(1713) – Sylvicultura oeconomica</a:t>
            </a:r>
            <a:endParaRPr b="0" lang="de-DE" sz="900" spc="-1" strike="noStrike">
              <a:solidFill>
                <a:srgbClr val="000000"/>
              </a:solidFill>
              <a:latin typeface="Arial"/>
            </a:endParaRPr>
          </a:p>
        </p:txBody>
      </p:sp>
      <p:sp>
        <p:nvSpPr>
          <p:cNvPr id="111" name="CustomShape 26"/>
          <p:cNvSpPr/>
          <p:nvPr/>
        </p:nvSpPr>
        <p:spPr>
          <a:xfrm>
            <a:off x="2743200" y="4937760"/>
            <a:ext cx="5850360" cy="61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continuously enduring and sustainable use”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1"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12"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3"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4" name="CustomShape 5"/>
          <p:cNvSpPr/>
          <p:nvPr/>
        </p:nvSpPr>
        <p:spPr>
          <a:xfrm>
            <a:off x="263520" y="6311160"/>
            <a:ext cx="1061100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6"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de-DE" sz="1800" spc="-1" strike="noStrike">
              <a:solidFill>
                <a:srgbClr val="000000"/>
              </a:solidFill>
              <a:latin typeface="Arial"/>
            </a:endParaRPr>
          </a:p>
        </p:txBody>
      </p:sp>
      <p:sp>
        <p:nvSpPr>
          <p:cNvPr id="317"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8"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9" name="CustomShape 5"/>
          <p:cNvSpPr/>
          <p:nvPr/>
        </p:nvSpPr>
        <p:spPr>
          <a:xfrm>
            <a:off x="263520" y="6311160"/>
            <a:ext cx="1061100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1"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2"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3"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4" name="CustomShape 5"/>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6"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7"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8"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9" name="CustomShape 5"/>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1"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32"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3"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4" name="CustomShape 5"/>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6"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de-DE" sz="1800" spc="-1" strike="noStrike">
              <a:solidFill>
                <a:srgbClr val="000000"/>
              </a:solidFill>
              <a:latin typeface="Arial"/>
            </a:endParaRPr>
          </a:p>
        </p:txBody>
      </p:sp>
      <p:sp>
        <p:nvSpPr>
          <p:cNvPr id="337"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8"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9" name="CustomShape 5"/>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1"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2"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de-DE" sz="2200" spc="-1" strike="noStrike">
              <a:solidFill>
                <a:srgbClr val="000000"/>
              </a:solidFill>
              <a:latin typeface="Arial"/>
            </a:endParaRPr>
          </a:p>
        </p:txBody>
      </p:sp>
      <p:sp>
        <p:nvSpPr>
          <p:cNvPr id="343"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https://www.ipcc.ch/sr15/chapter/spm/</a:t>
            </a:r>
            <a:endParaRPr b="0" lang="de-DE" sz="900" spc="-1" strike="noStrike">
              <a:solidFill>
                <a:srgbClr val="000000"/>
              </a:solidFill>
              <a:latin typeface="Arial"/>
            </a:endParaRPr>
          </a:p>
        </p:txBody>
      </p:sp>
      <p:sp>
        <p:nvSpPr>
          <p:cNvPr id="344"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6"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7"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48"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49"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1"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2"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3"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54"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6"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7"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8"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59"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27"/>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de-DE" sz="2400" spc="-1" strike="noStrike">
              <a:solidFill>
                <a:srgbClr val="000000"/>
              </a:solidFill>
              <a:latin typeface="Arial"/>
            </a:endParaRPr>
          </a:p>
        </p:txBody>
      </p:sp>
      <p:sp>
        <p:nvSpPr>
          <p:cNvPr id="113" name="CustomShape 28"/>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Sowing and planting of trees had to be regarded as a national duty of every landowner, in order to stop the destructive over-exploitation of natural resources” – John Evelyn (1662)</a:t>
            </a:r>
            <a:endParaRPr b="0" lang="de-DE" sz="1800" spc="-1" strike="noStrike">
              <a:solidFill>
                <a:srgbClr val="000000"/>
              </a:solidFill>
              <a:latin typeface="Arial"/>
            </a:endParaRPr>
          </a:p>
        </p:txBody>
      </p:sp>
      <p:sp>
        <p:nvSpPr>
          <p:cNvPr id="114" name="CustomShape 29"/>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Origins </a:t>
            </a:r>
            <a:endParaRPr b="0" lang="de-DE" sz="2200" spc="-1" strike="noStrike">
              <a:solidFill>
                <a:srgbClr val="000000"/>
              </a:solidFill>
              <a:latin typeface="Arial"/>
            </a:endParaRPr>
          </a:p>
        </p:txBody>
      </p:sp>
      <p:sp>
        <p:nvSpPr>
          <p:cNvPr id="115" name="CustomShape 30"/>
          <p:cNvSpPr/>
          <p:nvPr/>
        </p:nvSpPr>
        <p:spPr>
          <a:xfrm>
            <a:off x="361080" y="329220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16" name="CustomShape 31"/>
          <p:cNvSpPr/>
          <p:nvPr/>
        </p:nvSpPr>
        <p:spPr>
          <a:xfrm>
            <a:off x="263520" y="6492240"/>
            <a:ext cx="107920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John Evelyn </a:t>
            </a:r>
            <a:r>
              <a:rPr b="0" lang="de-DE" sz="900" spc="-1" strike="noStrike">
                <a:solidFill>
                  <a:srgbClr val="a6a6a6"/>
                </a:solidFill>
                <a:latin typeface="DejaVu Sans"/>
                <a:ea typeface="Roboto"/>
              </a:rPr>
              <a:t>(1662) – Essay: „Sylva“</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1"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2"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63"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64" name="CustomShape 5"/>
          <p:cNvSpPr/>
          <p:nvPr/>
        </p:nvSpPr>
        <p:spPr>
          <a:xfrm>
            <a:off x="335520" y="1268280"/>
            <a:ext cx="468792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65" name="CustomShape 6"/>
          <p:cNvSpPr/>
          <p:nvPr/>
        </p:nvSpPr>
        <p:spPr>
          <a:xfrm>
            <a:off x="4937760" y="1460160"/>
            <a:ext cx="441144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7"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8"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69"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0" name="CustomShape 5"/>
          <p:cNvSpPr/>
          <p:nvPr/>
        </p:nvSpPr>
        <p:spPr>
          <a:xfrm>
            <a:off x="335520" y="1268280"/>
            <a:ext cx="468792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71" name="CustomShape 6"/>
          <p:cNvSpPr/>
          <p:nvPr/>
        </p:nvSpPr>
        <p:spPr>
          <a:xfrm>
            <a:off x="4937760" y="1460160"/>
            <a:ext cx="441144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3"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75"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6"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8"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9"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80"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81"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3"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4"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85"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86"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8" name="CustomShape 2"/>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9" name="CustomShape 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90" name="CustomShape 4"/>
          <p:cNvSpPr/>
          <p:nvPr/>
        </p:nvSpPr>
        <p:spPr>
          <a:xfrm>
            <a:off x="263520" y="631116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91" name="CustomShape 5"/>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de-DE"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de-DE"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93"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de-DE" sz="1800" spc="-1" strike="noStrike">
              <a:solidFill>
                <a:srgbClr val="000000"/>
              </a:solidFill>
              <a:latin typeface="Arial"/>
            </a:endParaRPr>
          </a:p>
        </p:txBody>
      </p:sp>
      <p:sp>
        <p:nvSpPr>
          <p:cNvPr id="394"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5"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396" name="CustomShape 5"/>
          <p:cNvSpPr/>
          <p:nvPr/>
        </p:nvSpPr>
        <p:spPr>
          <a:xfrm>
            <a:off x="365760" y="2692800"/>
            <a:ext cx="10330560" cy="1233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7" name="CustomShape 6"/>
          <p:cNvSpPr/>
          <p:nvPr/>
        </p:nvSpPr>
        <p:spPr>
          <a:xfrm>
            <a:off x="263520" y="649224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99" name="CustomShape 2"/>
          <p:cNvSpPr/>
          <p:nvPr/>
        </p:nvSpPr>
        <p:spPr>
          <a:xfrm>
            <a:off x="335520" y="1268280"/>
            <a:ext cx="1062936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endParaRPr b="0" lang="de-DE"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de-DE" sz="1800" spc="-1" strike="noStrike">
              <a:solidFill>
                <a:srgbClr val="000000"/>
              </a:solidFill>
              <a:latin typeface="Arial"/>
            </a:endParaRPr>
          </a:p>
        </p:txBody>
      </p:sp>
      <p:sp>
        <p:nvSpPr>
          <p:cNvPr id="400" name="CustomShape 3"/>
          <p:cNvSpPr/>
          <p:nvPr/>
        </p:nvSpPr>
        <p:spPr>
          <a:xfrm>
            <a:off x="432720" y="1148040"/>
            <a:ext cx="1034784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401" name="CustomShape 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402" name="CustomShape 5"/>
          <p:cNvSpPr/>
          <p:nvPr/>
        </p:nvSpPr>
        <p:spPr>
          <a:xfrm>
            <a:off x="365760" y="2692800"/>
            <a:ext cx="10330560" cy="1233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403" name="CustomShape 6"/>
          <p:cNvSpPr/>
          <p:nvPr/>
        </p:nvSpPr>
        <p:spPr>
          <a:xfrm>
            <a:off x="263520" y="6492240"/>
            <a:ext cx="106110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4406760"/>
            <a:ext cx="10737360" cy="1346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de-DE" sz="3000" spc="-1" strike="noStrike">
              <a:solidFill>
                <a:srgbClr val="000000"/>
              </a:solidFill>
              <a:latin typeface="Arial"/>
            </a:endParaRPr>
          </a:p>
        </p:txBody>
      </p:sp>
      <p:sp>
        <p:nvSpPr>
          <p:cNvPr id="405" name="CustomShape 2"/>
          <p:cNvSpPr/>
          <p:nvPr/>
        </p:nvSpPr>
        <p:spPr>
          <a:xfrm>
            <a:off x="335520" y="2906640"/>
            <a:ext cx="10737360" cy="148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de-DE" sz="2400" spc="-1" strike="noStrike">
              <a:solidFill>
                <a:srgbClr val="000000"/>
              </a:solidFill>
              <a:latin typeface="Arial"/>
            </a:endParaRPr>
          </a:p>
        </p:txBody>
      </p:sp>
      <p:sp>
        <p:nvSpPr>
          <p:cNvPr id="407" name="CustomShape 2"/>
          <p:cNvSpPr/>
          <p:nvPr/>
        </p:nvSpPr>
        <p:spPr>
          <a:xfrm>
            <a:off x="335520" y="1268640"/>
            <a:ext cx="10738800" cy="502632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de-DE"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32"/>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 </a:t>
            </a:r>
            <a:endParaRPr b="0" lang="de-DE" sz="2400" spc="-1" strike="noStrike">
              <a:solidFill>
                <a:srgbClr val="000000"/>
              </a:solidFill>
              <a:latin typeface="Arial"/>
            </a:endParaRPr>
          </a:p>
        </p:txBody>
      </p:sp>
      <p:sp>
        <p:nvSpPr>
          <p:cNvPr id="118" name="CustomShape 33"/>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19" name="CustomShape 34"/>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Origins</a:t>
            </a:r>
            <a:endParaRPr b="0" lang="de-DE" sz="2200" spc="-1" strike="noStrike">
              <a:solidFill>
                <a:srgbClr val="000000"/>
              </a:solidFill>
              <a:latin typeface="Arial"/>
            </a:endParaRPr>
          </a:p>
        </p:txBody>
      </p:sp>
      <p:sp>
        <p:nvSpPr>
          <p:cNvPr id="120" name="CustomShape 35"/>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Carl von Carlowitz and </a:t>
            </a:r>
            <a:r>
              <a:rPr b="0" i="1" lang="en-US" sz="1800" spc="-1" strike="noStrike">
                <a:solidFill>
                  <a:srgbClr val="000000"/>
                </a:solidFill>
                <a:latin typeface="DejaVu Sans"/>
                <a:ea typeface="DejaVu Sans"/>
              </a:rPr>
              <a:t>Sustainability</a:t>
            </a:r>
            <a:endParaRPr b="0" lang="de-DE"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Coined the term at a time when Europe was in need of vast quantities of wood (mining, ore-smelting, ship building, etc.</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Fear of timber scarcity</a:t>
            </a:r>
            <a:endParaRPr b="0" lang="de-DE"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Growing population → Fear of food-shortage if food production cannot keep up with reproduction </a:t>
            </a:r>
            <a:endParaRPr b="0" lang="de-DE"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World population in 1700 → ca. 0.6 billion people </a:t>
            </a:r>
            <a:endParaRPr b="0" lang="de-DE"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World population in 1800 → ca. 1.0 billion people</a:t>
            </a:r>
            <a:endParaRPr b="0" lang="de-DE"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Industrial revolution (ca. 1760 – 1840) fostered environmental degradation → society chose prosperity rather than sustainability</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de-DE" sz="2400" spc="-1" strike="noStrike">
              <a:solidFill>
                <a:srgbClr val="000000"/>
              </a:solidFill>
              <a:latin typeface="Arial"/>
            </a:endParaRPr>
          </a:p>
        </p:txBody>
      </p:sp>
      <p:sp>
        <p:nvSpPr>
          <p:cNvPr id="409" name="CustomShape 2"/>
          <p:cNvSpPr/>
          <p:nvPr/>
        </p:nvSpPr>
        <p:spPr>
          <a:xfrm>
            <a:off x="335520" y="1268640"/>
            <a:ext cx="10738800" cy="502632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de-DE"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1268640"/>
            <a:ext cx="10739880" cy="50274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de-DE" sz="4000" spc="-1" strike="noStrike">
              <a:solidFill>
                <a:srgbClr val="000000"/>
              </a:solidFill>
              <a:latin typeface="Arial"/>
            </a:endParaRPr>
          </a:p>
        </p:txBody>
      </p:sp>
      <p:sp>
        <p:nvSpPr>
          <p:cNvPr id="411" name="CustomShape 2"/>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36"/>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Biocapacity</a:t>
            </a:r>
            <a:endParaRPr b="0" lang="de-DE" sz="2400" spc="-1" strike="noStrike">
              <a:solidFill>
                <a:srgbClr val="000000"/>
              </a:solidFill>
              <a:latin typeface="Arial"/>
            </a:endParaRPr>
          </a:p>
        </p:txBody>
      </p:sp>
      <p:sp>
        <p:nvSpPr>
          <p:cNvPr id="122" name="CustomShape 37"/>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Is „the locally available carrying capacity of the ecosystem for generating resources and absorbing wastes”</a:t>
            </a:r>
            <a:endParaRPr b="0" lang="de-DE" sz="1800" spc="-1" strike="noStrike">
              <a:solidFill>
                <a:srgbClr val="000000"/>
              </a:solidFill>
              <a:latin typeface="Arial"/>
            </a:endParaRPr>
          </a:p>
        </p:txBody>
      </p:sp>
      <p:sp>
        <p:nvSpPr>
          <p:cNvPr id="123" name="CustomShape 38"/>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de-DE" sz="2200" spc="-1" strike="noStrike">
              <a:solidFill>
                <a:srgbClr val="000000"/>
              </a:solidFill>
              <a:latin typeface="Arial"/>
            </a:endParaRPr>
          </a:p>
        </p:txBody>
      </p:sp>
      <p:sp>
        <p:nvSpPr>
          <p:cNvPr id="124" name="CustomShape 39"/>
          <p:cNvSpPr/>
          <p:nvPr/>
        </p:nvSpPr>
        <p:spPr>
          <a:xfrm>
            <a:off x="361080" y="329220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25" name="CustomShape 40"/>
          <p:cNvSpPr/>
          <p:nvPr/>
        </p:nvSpPr>
        <p:spPr>
          <a:xfrm>
            <a:off x="263520" y="6492240"/>
            <a:ext cx="10793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D. Yue, J. Guo, C. Hui (2013)  – Scale dependency of biocapacity and the fallacy of unsustainable development</a:t>
            </a:r>
            <a:r>
              <a:rPr b="0" lang="de-DE" sz="900" spc="-1" strike="noStrike">
                <a:solidFill>
                  <a:srgbClr val="a6a6a6"/>
                </a:solidFill>
                <a:latin typeface="DejaVu Sans"/>
                <a:ea typeface="Roboto"/>
              </a:rPr>
              <a:t> – https://doi.org/10.1016/j.jenvman.2013.04.022</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4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Ecological Footprint</a:t>
            </a:r>
            <a:endParaRPr b="0" lang="de-DE" sz="2400" spc="-1" strike="noStrike">
              <a:solidFill>
                <a:srgbClr val="000000"/>
              </a:solidFill>
              <a:latin typeface="Arial"/>
            </a:endParaRPr>
          </a:p>
        </p:txBody>
      </p:sp>
      <p:sp>
        <p:nvSpPr>
          <p:cNvPr id="127" name="CustomShape 4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ecological footprint for a particular population is defined as the total area of</a:t>
            </a:r>
            <a:endParaRPr b="0" lang="de-DE"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productive land and water ecosystems required to produce sufficient resources and assimilate wastes”</a:t>
            </a:r>
            <a:endParaRPr b="0" lang="de-DE" sz="1800" spc="-1" strike="noStrike">
              <a:solidFill>
                <a:srgbClr val="000000"/>
              </a:solidFill>
              <a:latin typeface="Arial"/>
            </a:endParaRPr>
          </a:p>
        </p:txBody>
      </p:sp>
      <p:sp>
        <p:nvSpPr>
          <p:cNvPr id="128" name="CustomShape 4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de-DE" sz="2200" spc="-1" strike="noStrike">
              <a:solidFill>
                <a:srgbClr val="000000"/>
              </a:solidFill>
              <a:latin typeface="Arial"/>
            </a:endParaRPr>
          </a:p>
        </p:txBody>
      </p:sp>
      <p:sp>
        <p:nvSpPr>
          <p:cNvPr id="129" name="CustomShape 44"/>
          <p:cNvSpPr/>
          <p:nvPr/>
        </p:nvSpPr>
        <p:spPr>
          <a:xfrm>
            <a:off x="361080" y="3292200"/>
            <a:ext cx="10787760" cy="136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30" name="CustomShape 45"/>
          <p:cNvSpPr/>
          <p:nvPr/>
        </p:nvSpPr>
        <p:spPr>
          <a:xfrm>
            <a:off x="268920" y="6173280"/>
            <a:ext cx="10793520" cy="502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1.) W.E. Rees (1992) – Ecological footprint and appropriated carrying capacity: what urban economics leaves out. Environmental Urbanization.</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DejaVu Sans"/>
                <a:ea typeface="Roboto"/>
              </a:rPr>
              <a:t>2.) W.E. Rees, M. Wackernagel (1994) – Ecological footprints and appropriated carrying capacity: measuring the natural capital requirements of the human economy.</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DejaVu Sans"/>
                <a:ea typeface="Roboto"/>
              </a:rPr>
              <a:t>3.) D. Yue, J. Guo, C. Hui (2013)  – Scale dependency of biocapacity and the fallacy of unsustainable development – https://doi.org/10.1016/j.jenvman.2013.04.022</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TotalTime>
  <Application>LibreOffice/7.6.2.1$Linux_X86_64 LibreOffice_project/60$Build-1</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2023-11-08T11:52:54Z</cp:lastPrinted>
  <dcterms:modified xsi:type="dcterms:W3CDTF">2023-11-08T11:56:52Z</dcterms:modified>
  <cp:revision>3654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66</vt:i4>
  </property>
</Properties>
</file>